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111C62-17C7-0575-AD24-CF6D493D12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2C12CC1-98EA-A988-E34E-85AD9DED6F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5D5C8BD-A8AA-2839-8A08-CE4C6AE5C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EF7F2-8995-4A50-928C-A17179D575B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C8BFEB1-9B88-07EA-A5C8-048C58669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89ECC7-0687-AC88-E090-B32FF26BA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13DAB-BEE0-48F2-8B42-762A654CC69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18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A3B7BC-AB7C-6F8E-3F75-DA5C9A78F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E2F9C49-DAF6-7714-E76B-D333FE7936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B613F6-B32E-867C-99A5-C4BEBA007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EF7F2-8995-4A50-928C-A17179D575B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AD71B5D-9600-9836-47BE-E6F80AB75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14605D2-27E4-DF94-B77B-3557791F4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13DAB-BEE0-48F2-8B42-762A654CC69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001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80D98A6-DEF8-7CF4-E322-AAA2C276A5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47B9B82-B11B-A3AB-E076-808CE25160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0E4620-9117-B66F-658A-1D44AD3B2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EF7F2-8995-4A50-928C-A17179D575B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E6746F-4914-03B6-D7E9-A1B9D6C24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6D09F3-9A7B-3D87-078B-3EC6D3A64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13DAB-BEE0-48F2-8B42-762A654CC69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82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1C186C-CF94-3631-02CE-355579BC8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F07142-F114-2151-5056-27878CC55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3C772FF-DAB8-5E23-5918-454B9B675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EF7F2-8995-4A50-928C-A17179D575B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167B031-D877-A892-F067-A5C0F9ADB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F3C25B-67DF-DA84-3095-9543A9B36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13DAB-BEE0-48F2-8B42-762A654CC69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123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B7ECB0-64EB-D681-4F90-AB5FE6F60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A2E3AF7-27C2-9855-0EE7-FC00745600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7C902FE-4B01-A24C-4998-12E975440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EF7F2-8995-4A50-928C-A17179D575B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6EF6BA1-D88F-CD66-DF9A-91FCA2843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C77B9C5-643D-EBC9-7915-E285CA0B0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13DAB-BEE0-48F2-8B42-762A654CC69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117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F3E057-2936-4D1A-B737-8D485D653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AD1B52-5712-86E1-D452-A3ADDD3D7C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07CC389-E742-5153-62A1-DBCE6B95A1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A55433C-934A-FA1D-E966-10C571089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EF7F2-8995-4A50-928C-A17179D575B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F655578-0F73-FC86-18D4-4641782B0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9765CA1-3FF5-B6E1-F9EF-713DFDAD1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13DAB-BEE0-48F2-8B42-762A654CC69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78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225C52-BA7D-72BC-2DBE-34AC97930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C4002E7-5D71-5103-AF76-4838FB7570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51E7CF9-EBB5-F83E-626F-F64B6F253C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3B15BE2-EAB0-FC28-A593-E8FDA7A9E8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0B8FFF5-C106-2AA1-D3F2-5F62653C4F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2E4D46D-26D7-EAEC-1FAC-4AE7B6DC7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EF7F2-8995-4A50-928C-A17179D575B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7EC0917-103D-4EBD-185A-DDFF4E518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0E239F7-2DD6-4DBF-692D-CBA3AF2F3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13DAB-BEE0-48F2-8B42-762A654CC69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170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EC199A-AECA-FC70-EA33-125CC4D48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6821E69-607D-BB45-F756-9FD87B7E1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EF7F2-8995-4A50-928C-A17179D575B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C494F0E-22B8-E7A1-6F06-5CEEEC6A7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3F58B28-8563-4C63-BAA0-68A630367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13DAB-BEE0-48F2-8B42-762A654CC69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077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9F0F0CB-A78A-F586-1982-7E807BE22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EF7F2-8995-4A50-928C-A17179D575B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926875E-E2C5-549D-AB9E-2C0B7E4F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F1C0624-6F86-65DB-22DA-FF0857D43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13DAB-BEE0-48F2-8B42-762A654CC69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762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45772F-7802-CAC4-8AC6-69832A246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58EAA4-7166-AE69-A64C-2F6DAD115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365BC31-882F-BA2D-97B0-8768BFA47C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E8F7AD7-5549-4F94-DD44-81B16F97F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EF7F2-8995-4A50-928C-A17179D575B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B78F737-2397-9AC3-D4D3-F5538476F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D0562E0-F1EB-1B87-24E2-27F6F00E5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13DAB-BEE0-48F2-8B42-762A654CC69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395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51055F-AF75-BA63-5939-8E0E70C4D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4BA1851-73F3-6E66-0E0E-281EDA7DF1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403EF08-614D-949C-D6D4-26EC0E767B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7F2B02C-8297-9EDA-8066-F3F8AA9E5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EF7F2-8995-4A50-928C-A17179D575B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6461533-42E1-F4F7-09FC-EF0CDA73D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D8BC5B9-4FC0-D9C6-DC86-283A7BC87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13DAB-BEE0-48F2-8B42-762A654CC69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96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B0F0102-F8BD-5D15-C6E7-EBBF52B3E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8E67068-328C-FDB7-3A85-6F2887CDEE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511942C-A207-2204-18A1-D3A478190B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EF7F2-8995-4A50-928C-A17179D575B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FCE6866-09B4-5619-53C9-ED6648A84A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70D64A-D441-3A3E-F7D0-231D4C1BE6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13DAB-BEE0-48F2-8B42-762A654CC69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313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Layout" Target="../slideLayouts/slideLayout9.xml"/><Relationship Id="rId1" Type="http://schemas.openxmlformats.org/officeDocument/2006/relationships/themeOverride" Target="../theme/themeOverride1.xml"/><Relationship Id="rId6" Type="http://schemas.openxmlformats.org/officeDocument/2006/relationships/hyperlink" Target="https://fr.wikipedia.org/wiki/Jeux_paralympiques" TargetMode="External"/><Relationship Id="rId5" Type="http://schemas.openxmlformats.org/officeDocument/2006/relationships/hyperlink" Target="https://fr.wikipedia.org/wiki/Jeux_parapanam%C3%A9ricains" TargetMode="External"/><Relationship Id="rId4" Type="http://schemas.openxmlformats.org/officeDocument/2006/relationships/hyperlink" Target="https://fr.wikipedia.org/wiki/Championnats_du_monde_d'athl%C3%A9tism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9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2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8633CD24-7838-9ECC-104D-7058E72F1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904" y="784577"/>
            <a:ext cx="4937760" cy="990600"/>
          </a:xfrm>
          <a:solidFill>
            <a:schemeClr val="bg1">
              <a:alpha val="66000"/>
            </a:schemeClr>
          </a:solidFill>
        </p:spPr>
        <p:txBody>
          <a:bodyPr>
            <a:normAutofit/>
          </a:bodyPr>
          <a:lstStyle/>
          <a:p>
            <a:r>
              <a:rPr lang="fr-FR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Omara Durand</a:t>
            </a:r>
            <a:endParaRPr lang="en-US" b="1" dirty="0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09730411-B1D8-4687-D50D-CA3AF4D13B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5760" y="2028951"/>
            <a:ext cx="5547360" cy="4140201"/>
          </a:xfrm>
          <a:solidFill>
            <a:schemeClr val="bg1">
              <a:alpha val="64000"/>
            </a:schemeClr>
          </a:solidFill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algn="just"/>
            <a:r>
              <a:rPr lang="fr-FR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Disciplines : Sprint (100m, 200m et 400m) T12 </a:t>
            </a:r>
          </a:p>
          <a:p>
            <a:pPr algn="just"/>
            <a:r>
              <a:rPr lang="fr-FR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Période d'activité : depuis 2011 </a:t>
            </a:r>
          </a:p>
          <a:p>
            <a:pPr algn="just"/>
            <a:r>
              <a:rPr lang="fr-FR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Nationalité : Cubaine </a:t>
            </a:r>
          </a:p>
          <a:p>
            <a:pPr algn="just"/>
            <a:r>
              <a:rPr lang="fr-FR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Naissance :  26 novembre 1991 (32 ans) </a:t>
            </a:r>
          </a:p>
          <a:p>
            <a:pPr algn="just"/>
            <a:r>
              <a:rPr lang="fr-FR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                       Santiago de Cuba,  Cuba </a:t>
            </a:r>
          </a:p>
          <a:p>
            <a:pPr algn="just"/>
            <a:r>
              <a:rPr lang="fr-FR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Taille : 1,57 m (5′ 2″) </a:t>
            </a:r>
          </a:p>
          <a:p>
            <a:pPr algn="just"/>
            <a:r>
              <a:rPr lang="fr-FR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Poids:  60 kg (132 lb) </a:t>
            </a:r>
          </a:p>
          <a:p>
            <a:pPr algn="just"/>
            <a:r>
              <a:rPr lang="fr-FR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Age: 32 ans </a:t>
            </a:r>
          </a:p>
          <a:p>
            <a:pPr algn="just"/>
            <a:r>
              <a:rPr lang="fr-FR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Omara est une athlète cubaine handicapée qui souffre d’une cataracte congénitale, qui fait sa vue plus faible. </a:t>
            </a:r>
          </a:p>
          <a:p>
            <a:pPr algn="just"/>
            <a:r>
              <a:rPr lang="fr-FR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Omara, considérée comme la femme la plus rapide du monde est un exemple non seulement pour les handicapés mais pour tous les hommes, femmes et enfants.</a:t>
            </a:r>
            <a:endParaRPr lang="en-US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A6C878E4-8859-7B2A-A585-74250BA7E2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1" y="0"/>
            <a:ext cx="6095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82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F250A24F-8DFA-0C45-1F0C-5E7370276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6907" y="1082166"/>
            <a:ext cx="4140774" cy="4873626"/>
          </a:xfrm>
        </p:spPr>
        <p:txBody>
          <a:bodyPr/>
          <a:lstStyle/>
          <a:p>
            <a:pPr algn="ctr"/>
            <a:r>
              <a:rPr lang="fr-FR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vie d’Omara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700" spc="75" dirty="0">
                <a:latin typeface="Calibri" panose="020F0502020204030204" pitchFamily="34" charset="0"/>
                <a:cs typeface="Times New Roman" panose="02020603050405020304" pitchFamily="18" charset="0"/>
              </a:rPr>
              <a:t>Elle a commencé le sport à l’âge de 7 ans dans une école spéciale pour malvoyants et aveugles. Après avoir sa fille on l’a changé de la catégorie T13 à la T12 </a:t>
            </a:r>
            <a:r>
              <a:rPr lang="fr-FR" sz="1700" spc="75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où </a:t>
            </a:r>
            <a:r>
              <a:rPr lang="fr-FR" sz="1700" spc="75" dirty="0">
                <a:latin typeface="Calibri" panose="020F0502020204030204" pitchFamily="34" charset="0"/>
                <a:cs typeface="Times New Roman" panose="02020603050405020304" pitchFamily="18" charset="0"/>
              </a:rPr>
              <a:t>elle devait courir</a:t>
            </a:r>
            <a:r>
              <a:rPr lang="en-US" sz="1700" spc="75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700" spc="75" dirty="0">
                <a:latin typeface="Calibri" panose="020F0502020204030204" pitchFamily="34" charset="0"/>
                <a:cs typeface="Times New Roman" panose="02020603050405020304" pitchFamily="18" charset="0"/>
              </a:rPr>
              <a:t>avec un guide. C’est là où elle connu </a:t>
            </a:r>
            <a:r>
              <a:rPr lang="fr-FR" sz="1700" spc="75" dirty="0" err="1">
                <a:latin typeface="Calibri" panose="020F0502020204030204" pitchFamily="34" charset="0"/>
                <a:cs typeface="Times New Roman" panose="02020603050405020304" pitchFamily="18" charset="0"/>
              </a:rPr>
              <a:t>Yuniol</a:t>
            </a:r>
            <a:r>
              <a:rPr lang="fr-FR" sz="1700" spc="75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700" spc="75" dirty="0" err="1">
                <a:latin typeface="Calibri" panose="020F0502020204030204" pitchFamily="34" charset="0"/>
                <a:cs typeface="Times New Roman" panose="02020603050405020304" pitchFamily="18" charset="0"/>
              </a:rPr>
              <a:t>Kindelán</a:t>
            </a:r>
            <a:r>
              <a:rPr lang="fr-FR" sz="1700" spc="75" dirty="0"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700" spc="75" dirty="0">
                <a:latin typeface="Calibri" panose="020F0502020204030204" pitchFamily="34" charset="0"/>
                <a:cs typeface="Times New Roman" panose="02020603050405020304" pitchFamily="18" charset="0"/>
              </a:rPr>
              <a:t>Elle dit que c’est avec lui qu’elle a eu ses meilleurs résultats. Les enfants de « La </a:t>
            </a:r>
            <a:r>
              <a:rPr lang="fr-FR" sz="1700" spc="75" dirty="0" err="1">
                <a:latin typeface="Calibri" panose="020F0502020204030204" pitchFamily="34" charset="0"/>
                <a:cs typeface="Times New Roman" panose="02020603050405020304" pitchFamily="18" charset="0"/>
              </a:rPr>
              <a:t>Colmenita</a:t>
            </a:r>
            <a:r>
              <a:rPr lang="fr-FR" sz="1700" spc="75" dirty="0">
                <a:latin typeface="Calibri" panose="020F0502020204030204" pitchFamily="34" charset="0"/>
                <a:cs typeface="Times New Roman" panose="02020603050405020304" pitchFamily="18" charset="0"/>
              </a:rPr>
              <a:t> » lui ont aussi démontré son affection en lui faisant un petit show en son honneur.    </a:t>
            </a:r>
            <a:endParaRPr lang="en-US" sz="1700" spc="75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258D5E09-3250-F9F5-5E4D-0AA31C7EAA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10794" y="1082165"/>
            <a:ext cx="6738733" cy="4778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254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space réservé pour une image  2">
            <a:extLst>
              <a:ext uri="{FF2B5EF4-FFF2-40B4-BE49-F238E27FC236}">
                <a16:creationId xmlns:a16="http://schemas.microsoft.com/office/drawing/2014/main" id="{6D3D1BC8-2031-6075-86F5-5F3CC66F0AD6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10" t="2004" r="14289"/>
          <a:stretch/>
        </p:blipFill>
        <p:spPr>
          <a:xfrm>
            <a:off x="5804980" y="1041019"/>
            <a:ext cx="5667692" cy="4775962"/>
          </a:xfrm>
        </p:spPr>
      </p:pic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F302BC6-ECBC-C6BD-68E4-1024938E6D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3024" y="988218"/>
            <a:ext cx="4681728" cy="4881563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fr-FR" sz="2400" i="1" dirty="0">
                <a:latin typeface="Calibri" panose="020F0502020204030204" pitchFamily="34" charset="0"/>
                <a:cs typeface="Times New Roman" panose="02020603050405020304" pitchFamily="18" charset="0"/>
              </a:rPr>
              <a:t> Omara au jeux Paralympiques   </a:t>
            </a:r>
            <a:endParaRPr lang="en-US" sz="2400" i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fr-FR" sz="1700" spc="75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700" spc="75" dirty="0">
                <a:latin typeface="Calibri" panose="020F0502020204030204" pitchFamily="34" charset="0"/>
                <a:cs typeface="Times New Roman" panose="02020603050405020304" pitchFamily="18" charset="0"/>
              </a:rPr>
              <a:t>Omara a gagné 11 médailles d’or aux </a:t>
            </a:r>
            <a:r>
              <a:rPr lang="fr-FR" sz="1700" spc="75" dirty="0">
                <a:latin typeface="Calibri" panose="020F0502020204030204" pitchFamily="34" charset="0"/>
                <a:cs typeface="Times New Roman" panose="02020603050405020304" pitchFamily="18" charset="0"/>
                <a:hlinkClick r:id="rId4" tooltip="Championnats du monde d'athlétism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Championnats du monde</a:t>
            </a:r>
            <a:r>
              <a:rPr lang="fr-FR" sz="1700" spc="75" dirty="0">
                <a:latin typeface="Calibri" panose="020F0502020204030204" pitchFamily="34" charset="0"/>
                <a:cs typeface="Times New Roman" panose="02020603050405020304" pitchFamily="18" charset="0"/>
              </a:rPr>
              <a:t>, 3 au </a:t>
            </a:r>
            <a:r>
              <a:rPr lang="fr-FR" sz="1700" spc="75" dirty="0">
                <a:latin typeface="Calibri" panose="020F0502020204030204" pitchFamily="34" charset="0"/>
                <a:cs typeface="Times New Roman" panose="02020603050405020304" pitchFamily="18" charset="0"/>
                <a:hlinkClick r:id="rId5" tooltip="Jeux parapanaméricains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Jeux para panaméricains</a:t>
            </a:r>
            <a:r>
              <a:rPr lang="fr-FR" sz="1700" spc="75" dirty="0">
                <a:latin typeface="Calibri" panose="020F0502020204030204" pitchFamily="34" charset="0"/>
                <a:cs typeface="Times New Roman" panose="02020603050405020304" pitchFamily="18" charset="0"/>
              </a:rPr>
              <a:t> et encore 8 fois la première place au </a:t>
            </a:r>
            <a:r>
              <a:rPr lang="fr-FR" sz="1700" spc="75" dirty="0">
                <a:latin typeface="Calibri" panose="020F0502020204030204" pitchFamily="34" charset="0"/>
                <a:cs typeface="Times New Roman" panose="02020603050405020304" pitchFamily="18" charset="0"/>
                <a:hlinkClick r:id="rId6" tooltip="Jeux paralympiques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Jeux paralympiques</a:t>
            </a:r>
            <a:r>
              <a:rPr lang="fr-FR" sz="1700" spc="75" dirty="0"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700" spc="75" dirty="0">
                <a:latin typeface="Calibri" panose="020F0502020204030204" pitchFamily="34" charset="0"/>
                <a:cs typeface="Times New Roman" panose="02020603050405020304" pitchFamily="18" charset="0"/>
              </a:rPr>
              <a:t>À chaque fois que je la vois courir ce n’était pas </a:t>
            </a:r>
            <a:r>
              <a:rPr lang="fr-FR" sz="1700" spc="75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qu’elle </a:t>
            </a:r>
            <a:r>
              <a:rPr lang="fr-FR" sz="1700" spc="75" dirty="0">
                <a:latin typeface="Calibri" panose="020F0502020204030204" pitchFamily="34" charset="0"/>
                <a:cs typeface="Times New Roman" panose="02020603050405020304" pitchFamily="18" charset="0"/>
              </a:rPr>
              <a:t>arrivait la première, c’est qu’elle allait </a:t>
            </a:r>
            <a:r>
              <a:rPr lang="fr-FR" sz="1700" spc="75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deux fois plus vite</a:t>
            </a:r>
            <a:r>
              <a:rPr lang="fr-FR" sz="1700" spc="75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700" spc="75" dirty="0">
                <a:latin typeface="Calibri" panose="020F0502020204030204" pitchFamily="34" charset="0"/>
                <a:cs typeface="Times New Roman" panose="02020603050405020304" pitchFamily="18" charset="0"/>
              </a:rPr>
              <a:t>que les autres.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700" spc="75" dirty="0">
                <a:latin typeface="Calibri" panose="020F0502020204030204" pitchFamily="34" charset="0"/>
                <a:cs typeface="Times New Roman" panose="02020603050405020304" pitchFamily="18" charset="0"/>
              </a:rPr>
              <a:t>Cette cubaine n’a pas encore perdu une course </a:t>
            </a:r>
            <a:r>
              <a:rPr lang="fr-FR" sz="1700" spc="75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pendant </a:t>
            </a:r>
            <a:r>
              <a:rPr lang="fr-FR" sz="1700" spc="75" dirty="0">
                <a:latin typeface="Calibri" panose="020F0502020204030204" pitchFamily="34" charset="0"/>
                <a:cs typeface="Times New Roman" panose="02020603050405020304" pitchFamily="18" charset="0"/>
              </a:rPr>
              <a:t>ces derniers 10 </a:t>
            </a:r>
            <a:r>
              <a:rPr lang="fr-FR" sz="1700" spc="75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dernières années. </a:t>
            </a:r>
            <a:r>
              <a:rPr lang="fr-FR" sz="1700" spc="75" dirty="0">
                <a:latin typeface="Calibri" panose="020F0502020204030204" pitchFamily="34" charset="0"/>
                <a:cs typeface="Times New Roman" panose="02020603050405020304" pitchFamily="18" charset="0"/>
              </a:rPr>
              <a:t>Elle a battu </a:t>
            </a:r>
            <a:r>
              <a:rPr lang="fr-FR" sz="1700" spc="75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plus </a:t>
            </a:r>
            <a:r>
              <a:rPr lang="fr-FR" sz="1700" spc="75" dirty="0">
                <a:latin typeface="Calibri" panose="020F0502020204030204" pitchFamily="34" charset="0"/>
                <a:cs typeface="Times New Roman" panose="02020603050405020304" pitchFamily="18" charset="0"/>
              </a:rPr>
              <a:t>de 12 records mondiaux.</a:t>
            </a:r>
            <a:endParaRPr lang="en-US" sz="1700" spc="75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15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pour une image  4">
            <a:extLst>
              <a:ext uri="{FF2B5EF4-FFF2-40B4-BE49-F238E27FC236}">
                <a16:creationId xmlns:a16="http://schemas.microsoft.com/office/drawing/2014/main" id="{16A9D505-D734-DB63-D9EE-B3B07F7A7876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4" t="1985" r="16824"/>
          <a:stretch/>
        </p:blipFill>
        <p:spPr>
          <a:xfrm>
            <a:off x="5779009" y="1021080"/>
            <a:ext cx="5644896" cy="4815840"/>
          </a:xfrm>
        </p:spPr>
      </p:pic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2740787-90F5-1FF8-473E-1A23242245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6032" y="2380296"/>
            <a:ext cx="4819650" cy="2087881"/>
          </a:xfrm>
        </p:spPr>
        <p:txBody>
          <a:bodyPr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 spc="75" dirty="0">
                <a:solidFill>
                  <a:srgbClr val="5A5A5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i="1" dirty="0">
                <a:latin typeface="Calibri" panose="020F0502020204030204" pitchFamily="34" charset="0"/>
                <a:cs typeface="Times New Roman" panose="02020603050405020304" pitchFamily="18" charset="0"/>
              </a:rPr>
              <a:t>Pourquoi je l’ai choisie ?</a:t>
            </a:r>
            <a:endParaRPr lang="en-US" sz="2400" i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700" spc="75" dirty="0">
                <a:latin typeface="Calibri" panose="020F0502020204030204" pitchFamily="34" charset="0"/>
                <a:cs typeface="Times New Roman" panose="02020603050405020304" pitchFamily="18" charset="0"/>
              </a:rPr>
              <a:t>J’ai choisi cette athlète parce que je la trouve un exemple pas seulement pour les handicapés(e)s mais pour toute personne qui veut suivre son rêve.     </a:t>
            </a:r>
            <a:endParaRPr lang="en-US" sz="1700" spc="75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088444" y="620888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Lil</a:t>
            </a:r>
            <a:r>
              <a:rPr lang="fr-FR" dirty="0" smtClean="0"/>
              <a:t> classe de cm1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200356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</TotalTime>
  <Words>285</Words>
  <Application>Microsoft Office PowerPoint</Application>
  <PresentationFormat>Grand écran</PresentationFormat>
  <Paragraphs>22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Thème Office</vt:lpstr>
      <vt:lpstr>Omara Durand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Omara Durand</dc:title>
  <dc:creator>Mabel Vidal</dc:creator>
  <cp:lastModifiedBy>Olivie</cp:lastModifiedBy>
  <cp:revision>10</cp:revision>
  <dcterms:created xsi:type="dcterms:W3CDTF">2024-05-04T17:42:08Z</dcterms:created>
  <dcterms:modified xsi:type="dcterms:W3CDTF">2024-05-06T20:37:50Z</dcterms:modified>
</cp:coreProperties>
</file>